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Open Sans Bold" charset="1" panose="020B0806030504020204"/>
      <p:regular r:id="rId12"/>
    </p:embeddedFont>
    <p:embeddedFont>
      <p:font typeface="Press Start 2P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zAQdfeiI.mp4" Type="http://schemas.openxmlformats.org/officeDocument/2006/relationships/video"/><Relationship Id="rId4" Target="../media/VAGzAQdfeiI.mp4" Type="http://schemas.microsoft.com/office/2007/relationships/media"/><Relationship Id="rId5" Target="../media/image2.jpe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2.jpe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.jpe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.jpeg" Type="http://schemas.openxmlformats.org/officeDocument/2006/relationships/image"/><Relationship Id="rId17" Target="../media/image27.jpeg" Type="http://schemas.openxmlformats.org/officeDocument/2006/relationships/image"/><Relationship Id="rId18" Target="../media/VAGzAseUBNw.mp4" Type="http://schemas.openxmlformats.org/officeDocument/2006/relationships/video"/><Relationship Id="rId19" Target="../media/VAGzAseUBNw.mp4" Type="http://schemas.microsoft.com/office/2007/relationships/media"/><Relationship Id="rId2" Target="../media/image4.png" Type="http://schemas.openxmlformats.org/officeDocument/2006/relationships/image"/><Relationship Id="rId20" Target="../media/image28.png" Type="http://schemas.openxmlformats.org/officeDocument/2006/relationships/image"/><Relationship Id="rId21" Target="../media/image29.png" Type="http://schemas.openxmlformats.org/officeDocument/2006/relationships/image"/><Relationship Id="rId22" Target="../media/image30.svg" Type="http://schemas.openxmlformats.org/officeDocument/2006/relationships/image"/><Relationship Id="rId23" Target="../media/image31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6.png" Type="http://schemas.openxmlformats.org/officeDocument/2006/relationships/image"/><Relationship Id="rId15" Target="../media/image7.sv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18" Target="../media/image34.png" Type="http://schemas.openxmlformats.org/officeDocument/2006/relationships/image"/><Relationship Id="rId19" Target="../media/image35.png" Type="http://schemas.openxmlformats.org/officeDocument/2006/relationships/image"/><Relationship Id="rId2" Target="../media/image4.png" Type="http://schemas.openxmlformats.org/officeDocument/2006/relationships/image"/><Relationship Id="rId20" Target="../media/image36.png" Type="http://schemas.openxmlformats.org/officeDocument/2006/relationships/image"/><Relationship Id="rId21" Target="../media/image37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jpeg" Type="http://schemas.openxmlformats.org/officeDocument/2006/relationships/image"/><Relationship Id="rId11" Target="../media/image38.jpeg" Type="http://schemas.openxmlformats.org/officeDocument/2006/relationships/image"/><Relationship Id="rId12" Target="../media/VAGzAlxOjzg.mp4" Type="http://schemas.openxmlformats.org/officeDocument/2006/relationships/video"/><Relationship Id="rId13" Target="../media/VAGzAlxOjzg.mp4" Type="http://schemas.microsoft.com/office/2007/relationships/media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5394" r="0" b="1539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2000"/>
            </a:blip>
            <a:stretch>
              <a:fillRect l="0" t="-37811" r="0" b="-3996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2337" y="233786"/>
            <a:ext cx="3532952" cy="794914"/>
          </a:xfrm>
          <a:custGeom>
            <a:avLst/>
            <a:gdLst/>
            <a:ahLst/>
            <a:cxnLst/>
            <a:rect r="r" b="b" t="t" l="l"/>
            <a:pathLst>
              <a:path h="794914" w="3532952">
                <a:moveTo>
                  <a:pt x="0" y="0"/>
                </a:moveTo>
                <a:lnTo>
                  <a:pt x="3532952" y="0"/>
                </a:lnTo>
                <a:lnTo>
                  <a:pt x="3532952" y="794914"/>
                </a:lnTo>
                <a:lnTo>
                  <a:pt x="0" y="794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81541" y="3268983"/>
            <a:ext cx="11617405" cy="1543050"/>
            <a:chOff x="0" y="0"/>
            <a:chExt cx="3059728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59728" cy="406400"/>
            </a:xfrm>
            <a:custGeom>
              <a:avLst/>
              <a:gdLst/>
              <a:ahLst/>
              <a:cxnLst/>
              <a:rect r="r" b="b" t="t" l="l"/>
              <a:pathLst>
                <a:path h="406400" w="3059728">
                  <a:moveTo>
                    <a:pt x="3059728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3059728" y="406400"/>
                  </a:lnTo>
                  <a:lnTo>
                    <a:pt x="2958128" y="203200"/>
                  </a:lnTo>
                  <a:lnTo>
                    <a:pt x="3059728" y="0"/>
                  </a:lnTo>
                  <a:close/>
                </a:path>
              </a:pathLst>
            </a:custGeom>
            <a:solidFill>
              <a:srgbClr val="B39396">
                <a:alpha val="57647"/>
              </a:srgbClr>
            </a:solidFill>
            <a:ln w="19050" cap="sq">
              <a:solidFill>
                <a:srgbClr val="000000">
                  <a:alpha val="57647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88900" y="-38100"/>
              <a:ext cx="288192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9805684"/>
            <a:ext cx="2812594" cy="48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~iGameRulz ®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82337" y="8439151"/>
            <a:ext cx="3971542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Kevin Lagos</a:t>
            </a:r>
          </a:p>
          <a:p>
            <a:pPr algn="just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Sergio Martínez</a:t>
            </a:r>
          </a:p>
          <a:p>
            <a:pPr algn="just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Apolo Ocampo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45073" y="8420101"/>
            <a:ext cx="407753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3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APSTONE_006V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39393" y="9201150"/>
            <a:ext cx="90888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Docente: Ernesto Leonidas Velasquez Velasquez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1710" y="3605990"/>
            <a:ext cx="12077068" cy="78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8"/>
              </a:lnSpc>
            </a:pPr>
            <a:r>
              <a:rPr lang="en-US" sz="4641" spc="-51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GLITCH IN DUOC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23418" y="-6791361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9776" y="-6838944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0273" y="928981"/>
            <a:ext cx="1990956" cy="901360"/>
          </a:xfrm>
          <a:custGeom>
            <a:avLst/>
            <a:gdLst/>
            <a:ahLst/>
            <a:cxnLst/>
            <a:rect r="r" b="b" t="t" l="l"/>
            <a:pathLst>
              <a:path h="901360" w="1990956">
                <a:moveTo>
                  <a:pt x="0" y="0"/>
                </a:moveTo>
                <a:lnTo>
                  <a:pt x="1990957" y="0"/>
                </a:lnTo>
                <a:lnTo>
                  <a:pt x="1990957" y="901360"/>
                </a:lnTo>
                <a:lnTo>
                  <a:pt x="0" y="901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414837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74112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39776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13888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86506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68513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84948" y="8319082"/>
            <a:ext cx="3766658" cy="1095755"/>
          </a:xfrm>
          <a:custGeom>
            <a:avLst/>
            <a:gdLst/>
            <a:ahLst/>
            <a:cxnLst/>
            <a:rect r="r" b="b" t="t" l="l"/>
            <a:pathLst>
              <a:path h="1095755" w="3766658">
                <a:moveTo>
                  <a:pt x="0" y="0"/>
                </a:moveTo>
                <a:lnTo>
                  <a:pt x="3766659" y="0"/>
                </a:lnTo>
                <a:lnTo>
                  <a:pt x="3766659" y="1095755"/>
                </a:lnTo>
                <a:lnTo>
                  <a:pt x="0" y="1095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4979" y="8389284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85107" y="8389284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52886" y="8389284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7230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17295" y="9150474"/>
            <a:ext cx="456816" cy="216780"/>
          </a:xfrm>
          <a:custGeom>
            <a:avLst/>
            <a:gdLst/>
            <a:ahLst/>
            <a:cxnLst/>
            <a:rect r="r" b="b" t="t" l="l"/>
            <a:pathLst>
              <a:path h="216780" w="456816">
                <a:moveTo>
                  <a:pt x="0" y="0"/>
                </a:moveTo>
                <a:lnTo>
                  <a:pt x="456816" y="0"/>
                </a:lnTo>
                <a:lnTo>
                  <a:pt x="456816" y="216780"/>
                </a:lnTo>
                <a:lnTo>
                  <a:pt x="0" y="2167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335177" y="163829"/>
            <a:ext cx="4073042" cy="992341"/>
          </a:xfrm>
          <a:custGeom>
            <a:avLst/>
            <a:gdLst/>
            <a:ahLst/>
            <a:cxnLst/>
            <a:rect r="r" b="b" t="t" l="l"/>
            <a:pathLst>
              <a:path h="992341" w="4073042">
                <a:moveTo>
                  <a:pt x="4073043" y="0"/>
                </a:moveTo>
                <a:lnTo>
                  <a:pt x="0" y="0"/>
                </a:lnTo>
                <a:lnTo>
                  <a:pt x="0" y="992341"/>
                </a:lnTo>
                <a:lnTo>
                  <a:pt x="4073043" y="992341"/>
                </a:lnTo>
                <a:lnTo>
                  <a:pt x="407304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013667" y="513171"/>
            <a:ext cx="3022756" cy="736453"/>
          </a:xfrm>
          <a:custGeom>
            <a:avLst/>
            <a:gdLst/>
            <a:ahLst/>
            <a:cxnLst/>
            <a:rect r="r" b="b" t="t" l="l"/>
            <a:pathLst>
              <a:path h="736453" w="3022756">
                <a:moveTo>
                  <a:pt x="0" y="0"/>
                </a:moveTo>
                <a:lnTo>
                  <a:pt x="3022756" y="0"/>
                </a:lnTo>
                <a:lnTo>
                  <a:pt x="3022756" y="736453"/>
                </a:lnTo>
                <a:lnTo>
                  <a:pt x="0" y="7364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44962" y="5576924"/>
            <a:ext cx="4662256" cy="3846361"/>
          </a:xfrm>
          <a:custGeom>
            <a:avLst/>
            <a:gdLst/>
            <a:ahLst/>
            <a:cxnLst/>
            <a:rect r="r" b="b" t="t" l="l"/>
            <a:pathLst>
              <a:path h="3846361" w="4662256">
                <a:moveTo>
                  <a:pt x="0" y="0"/>
                </a:moveTo>
                <a:lnTo>
                  <a:pt x="4662257" y="0"/>
                </a:lnTo>
                <a:lnTo>
                  <a:pt x="4662257" y="3846361"/>
                </a:lnTo>
                <a:lnTo>
                  <a:pt x="0" y="38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34000"/>
            </a:blip>
            <a:stretch>
              <a:fillRect l="0" t="-37811" r="0" b="-39965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617295" y="2226409"/>
            <a:ext cx="13226032" cy="6144902"/>
            <a:chOff x="0" y="0"/>
            <a:chExt cx="3483399" cy="161841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83399" cy="1618410"/>
            </a:xfrm>
            <a:custGeom>
              <a:avLst/>
              <a:gdLst/>
              <a:ahLst/>
              <a:cxnLst/>
              <a:rect r="r" b="b" t="t" l="l"/>
              <a:pathLst>
                <a:path h="1618410" w="3483399">
                  <a:moveTo>
                    <a:pt x="0" y="0"/>
                  </a:moveTo>
                  <a:lnTo>
                    <a:pt x="3483399" y="0"/>
                  </a:lnTo>
                  <a:lnTo>
                    <a:pt x="3483399" y="1618410"/>
                  </a:lnTo>
                  <a:lnTo>
                    <a:pt x="0" y="1618410"/>
                  </a:lnTo>
                  <a:close/>
                </a:path>
              </a:pathLst>
            </a:custGeom>
            <a:solidFill>
              <a:srgbClr val="DDDDDD">
                <a:alpha val="24706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483399" cy="1656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230448" y="1070445"/>
            <a:ext cx="890931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sz="4499" spc="-49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ABSTRACT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69065" y="2441677"/>
            <a:ext cx="12402633" cy="566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El proyecto “The Glitch in Duoc”, tiene como propósito desarrollar un videojuego educativo orientado a facilitar el aprendizaje de fundamentos básicos de programación mediante la gamificación. Se presentan los antecedentes, la justificación del proyecto, los objetivos específicos y la metodología empleada. El enfoque en Pixel Art y mecánicas interactivas busca motivar a estudiantes que enfrentan dificultades iniciales con la programación, transformando el aprendizaje en una experiencia lúdica y cercana. Asimismo, se detallan las fases de trabajo, los roles del equipo, las evidencias generadas y el cronograma de ejecución. El resultado esperado es un prototipo funcional que pueda ser utilizado en entornos educativos para reducir barreras de entrada a la programación y fortalecer la confianza de los estudiantes.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61304" y="-5810477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670684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81652" y="-29805"/>
            <a:ext cx="2012696" cy="911202"/>
          </a:xfrm>
          <a:custGeom>
            <a:avLst/>
            <a:gdLst/>
            <a:ahLst/>
            <a:cxnLst/>
            <a:rect r="r" b="b" t="t" l="l"/>
            <a:pathLst>
              <a:path h="911202" w="2012696">
                <a:moveTo>
                  <a:pt x="0" y="0"/>
                </a:moveTo>
                <a:lnTo>
                  <a:pt x="2012696" y="0"/>
                </a:lnTo>
                <a:lnTo>
                  <a:pt x="2012696" y="911202"/>
                </a:lnTo>
                <a:lnTo>
                  <a:pt x="0" y="911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266683" y="117498"/>
            <a:ext cx="2012696" cy="911202"/>
          </a:xfrm>
          <a:custGeom>
            <a:avLst/>
            <a:gdLst/>
            <a:ahLst/>
            <a:cxnLst/>
            <a:rect r="r" b="b" t="t" l="l"/>
            <a:pathLst>
              <a:path h="911202" w="2012696">
                <a:moveTo>
                  <a:pt x="2012696" y="0"/>
                </a:moveTo>
                <a:lnTo>
                  <a:pt x="0" y="0"/>
                </a:lnTo>
                <a:lnTo>
                  <a:pt x="0" y="911202"/>
                </a:lnTo>
                <a:lnTo>
                  <a:pt x="2012696" y="911202"/>
                </a:lnTo>
                <a:lnTo>
                  <a:pt x="20126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908733" y="334053"/>
            <a:ext cx="2441869" cy="594928"/>
          </a:xfrm>
          <a:custGeom>
            <a:avLst/>
            <a:gdLst/>
            <a:ahLst/>
            <a:cxnLst/>
            <a:rect r="r" b="b" t="t" l="l"/>
            <a:pathLst>
              <a:path h="594928" w="2441869">
                <a:moveTo>
                  <a:pt x="2441869" y="0"/>
                </a:moveTo>
                <a:lnTo>
                  <a:pt x="0" y="0"/>
                </a:lnTo>
                <a:lnTo>
                  <a:pt x="0" y="594928"/>
                </a:lnTo>
                <a:lnTo>
                  <a:pt x="2441869" y="594928"/>
                </a:lnTo>
                <a:lnTo>
                  <a:pt x="24418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18708" y="8000780"/>
            <a:ext cx="728361" cy="1420563"/>
          </a:xfrm>
          <a:custGeom>
            <a:avLst/>
            <a:gdLst/>
            <a:ahLst/>
            <a:cxnLst/>
            <a:rect r="r" b="b" t="t" l="l"/>
            <a:pathLst>
              <a:path h="1420563" w="728361">
                <a:moveTo>
                  <a:pt x="0" y="0"/>
                </a:moveTo>
                <a:lnTo>
                  <a:pt x="728361" y="0"/>
                </a:lnTo>
                <a:lnTo>
                  <a:pt x="728361" y="1420563"/>
                </a:lnTo>
                <a:lnTo>
                  <a:pt x="0" y="1420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93064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97489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58858" y="8502198"/>
            <a:ext cx="471271" cy="919145"/>
          </a:xfrm>
          <a:custGeom>
            <a:avLst/>
            <a:gdLst/>
            <a:ahLst/>
            <a:cxnLst/>
            <a:rect r="r" b="b" t="t" l="l"/>
            <a:pathLst>
              <a:path h="919145" w="471271">
                <a:moveTo>
                  <a:pt x="0" y="0"/>
                </a:moveTo>
                <a:lnTo>
                  <a:pt x="471270" y="0"/>
                </a:lnTo>
                <a:lnTo>
                  <a:pt x="471270" y="919145"/>
                </a:lnTo>
                <a:lnTo>
                  <a:pt x="0" y="919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14535" y="8003119"/>
            <a:ext cx="782849" cy="1526834"/>
          </a:xfrm>
          <a:custGeom>
            <a:avLst/>
            <a:gdLst/>
            <a:ahLst/>
            <a:cxnLst/>
            <a:rect r="r" b="b" t="t" l="l"/>
            <a:pathLst>
              <a:path h="1526834" w="782849">
                <a:moveTo>
                  <a:pt x="0" y="0"/>
                </a:moveTo>
                <a:lnTo>
                  <a:pt x="782850" y="0"/>
                </a:lnTo>
                <a:lnTo>
                  <a:pt x="782850" y="1526834"/>
                </a:lnTo>
                <a:lnTo>
                  <a:pt x="0" y="1526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48264" y="8345108"/>
            <a:ext cx="621271" cy="1211700"/>
          </a:xfrm>
          <a:custGeom>
            <a:avLst/>
            <a:gdLst/>
            <a:ahLst/>
            <a:cxnLst/>
            <a:rect r="r" b="b" t="t" l="l"/>
            <a:pathLst>
              <a:path h="1211700" w="621271">
                <a:moveTo>
                  <a:pt x="0" y="0"/>
                </a:moveTo>
                <a:lnTo>
                  <a:pt x="621272" y="0"/>
                </a:lnTo>
                <a:lnTo>
                  <a:pt x="621272" y="1211699"/>
                </a:lnTo>
                <a:lnTo>
                  <a:pt x="0" y="1211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15722" y="7694003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7154545"/>
            <a:ext cx="1215155" cy="2369983"/>
          </a:xfrm>
          <a:custGeom>
            <a:avLst/>
            <a:gdLst/>
            <a:ahLst/>
            <a:cxnLst/>
            <a:rect r="r" b="b" t="t" l="l"/>
            <a:pathLst>
              <a:path h="2369983" w="1215155">
                <a:moveTo>
                  <a:pt x="0" y="0"/>
                </a:moveTo>
                <a:lnTo>
                  <a:pt x="1215155" y="0"/>
                </a:lnTo>
                <a:lnTo>
                  <a:pt x="1215155" y="2369983"/>
                </a:lnTo>
                <a:lnTo>
                  <a:pt x="0" y="2369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75634" y="7902866"/>
            <a:ext cx="778565" cy="1518477"/>
          </a:xfrm>
          <a:custGeom>
            <a:avLst/>
            <a:gdLst/>
            <a:ahLst/>
            <a:cxnLst/>
            <a:rect r="r" b="b" t="t" l="l"/>
            <a:pathLst>
              <a:path h="1518477" w="778565">
                <a:moveTo>
                  <a:pt x="0" y="0"/>
                </a:moveTo>
                <a:lnTo>
                  <a:pt x="778564" y="0"/>
                </a:lnTo>
                <a:lnTo>
                  <a:pt x="778564" y="1518477"/>
                </a:lnTo>
                <a:lnTo>
                  <a:pt x="0" y="15184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586506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0570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5325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141036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19514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764329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57230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59282" y="496125"/>
            <a:ext cx="1702006" cy="770544"/>
          </a:xfrm>
          <a:custGeom>
            <a:avLst/>
            <a:gdLst/>
            <a:ahLst/>
            <a:cxnLst/>
            <a:rect r="r" b="b" t="t" l="l"/>
            <a:pathLst>
              <a:path h="770544" w="1702006">
                <a:moveTo>
                  <a:pt x="0" y="0"/>
                </a:moveTo>
                <a:lnTo>
                  <a:pt x="1702006" y="0"/>
                </a:lnTo>
                <a:lnTo>
                  <a:pt x="1702006" y="770545"/>
                </a:lnTo>
                <a:lnTo>
                  <a:pt x="0" y="770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753112" y="425796"/>
            <a:ext cx="1120821" cy="507426"/>
          </a:xfrm>
          <a:custGeom>
            <a:avLst/>
            <a:gdLst/>
            <a:ahLst/>
            <a:cxnLst/>
            <a:rect r="r" b="b" t="t" l="l"/>
            <a:pathLst>
              <a:path h="507426" w="1120821">
                <a:moveTo>
                  <a:pt x="0" y="0"/>
                </a:moveTo>
                <a:lnTo>
                  <a:pt x="1120821" y="0"/>
                </a:lnTo>
                <a:lnTo>
                  <a:pt x="1120821" y="507426"/>
                </a:lnTo>
                <a:lnTo>
                  <a:pt x="0" y="507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8000"/>
            </a:blip>
            <a:stretch>
              <a:fillRect l="0" t="-37811" r="0" b="-39965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53028" y="9357881"/>
            <a:ext cx="2433406" cy="929119"/>
          </a:xfrm>
          <a:custGeom>
            <a:avLst/>
            <a:gdLst/>
            <a:ahLst/>
            <a:cxnLst/>
            <a:rect r="r" b="b" t="t" l="l"/>
            <a:pathLst>
              <a:path h="929119" w="2433406">
                <a:moveTo>
                  <a:pt x="0" y="0"/>
                </a:moveTo>
                <a:lnTo>
                  <a:pt x="2433406" y="0"/>
                </a:lnTo>
                <a:lnTo>
                  <a:pt x="2433406" y="929119"/>
                </a:lnTo>
                <a:lnTo>
                  <a:pt x="0" y="929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8701377" y="3010904"/>
            <a:ext cx="9091687" cy="5328633"/>
            <a:chOff x="0" y="0"/>
            <a:chExt cx="2394518" cy="1403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94519" cy="1403426"/>
            </a:xfrm>
            <a:custGeom>
              <a:avLst/>
              <a:gdLst/>
              <a:ahLst/>
              <a:cxnLst/>
              <a:rect r="r" b="b" t="t" l="l"/>
              <a:pathLst>
                <a:path h="1403426" w="2394519">
                  <a:moveTo>
                    <a:pt x="43428" y="0"/>
                  </a:moveTo>
                  <a:lnTo>
                    <a:pt x="2351090" y="0"/>
                  </a:lnTo>
                  <a:cubicBezTo>
                    <a:pt x="2362608" y="0"/>
                    <a:pt x="2373654" y="4575"/>
                    <a:pt x="2381799" y="12720"/>
                  </a:cubicBezTo>
                  <a:cubicBezTo>
                    <a:pt x="2389943" y="20864"/>
                    <a:pt x="2394519" y="31911"/>
                    <a:pt x="2394519" y="43428"/>
                  </a:cubicBezTo>
                  <a:lnTo>
                    <a:pt x="2394519" y="1359998"/>
                  </a:lnTo>
                  <a:cubicBezTo>
                    <a:pt x="2394519" y="1383982"/>
                    <a:pt x="2375075" y="1403426"/>
                    <a:pt x="2351090" y="1403426"/>
                  </a:cubicBezTo>
                  <a:lnTo>
                    <a:pt x="43428" y="1403426"/>
                  </a:lnTo>
                  <a:cubicBezTo>
                    <a:pt x="31911" y="1403426"/>
                    <a:pt x="20864" y="1398851"/>
                    <a:pt x="12720" y="1390706"/>
                  </a:cubicBezTo>
                  <a:cubicBezTo>
                    <a:pt x="4575" y="1382562"/>
                    <a:pt x="0" y="1371516"/>
                    <a:pt x="0" y="1359998"/>
                  </a:cubicBezTo>
                  <a:lnTo>
                    <a:pt x="0" y="43428"/>
                  </a:lnTo>
                  <a:cubicBezTo>
                    <a:pt x="0" y="31911"/>
                    <a:pt x="4575" y="20864"/>
                    <a:pt x="12720" y="12720"/>
                  </a:cubicBezTo>
                  <a:cubicBezTo>
                    <a:pt x="20864" y="4575"/>
                    <a:pt x="31911" y="0"/>
                    <a:pt x="43428" y="0"/>
                  </a:cubicBezTo>
                  <a:close/>
                </a:path>
              </a:pathLst>
            </a:custGeom>
            <a:solidFill>
              <a:srgbClr val="DFDFDF">
                <a:alpha val="49804"/>
              </a:srgbClr>
            </a:solidFill>
            <a:ln w="38100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394518" cy="1441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948264" y="1435202"/>
            <a:ext cx="7096247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999"/>
              </a:lnSpc>
            </a:pPr>
            <a:r>
              <a:rPr lang="en-US" sz="4999" spc="-54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OBJETIVOS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215155" y="3010904"/>
            <a:ext cx="7043394" cy="4265193"/>
            <a:chOff x="0" y="0"/>
            <a:chExt cx="1855050" cy="112334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55050" cy="1123343"/>
            </a:xfrm>
            <a:custGeom>
              <a:avLst/>
              <a:gdLst/>
              <a:ahLst/>
              <a:cxnLst/>
              <a:rect r="r" b="b" t="t" l="l"/>
              <a:pathLst>
                <a:path h="1123343" w="1855050">
                  <a:moveTo>
                    <a:pt x="56058" y="0"/>
                  </a:moveTo>
                  <a:lnTo>
                    <a:pt x="1798993" y="0"/>
                  </a:lnTo>
                  <a:cubicBezTo>
                    <a:pt x="1813860" y="0"/>
                    <a:pt x="1828118" y="5906"/>
                    <a:pt x="1838631" y="16419"/>
                  </a:cubicBezTo>
                  <a:cubicBezTo>
                    <a:pt x="1849144" y="26932"/>
                    <a:pt x="1855050" y="41190"/>
                    <a:pt x="1855050" y="56058"/>
                  </a:cubicBezTo>
                  <a:lnTo>
                    <a:pt x="1855050" y="1067285"/>
                  </a:lnTo>
                  <a:cubicBezTo>
                    <a:pt x="1855050" y="1098245"/>
                    <a:pt x="1829952" y="1123343"/>
                    <a:pt x="1798993" y="1123343"/>
                  </a:cubicBezTo>
                  <a:lnTo>
                    <a:pt x="56058" y="1123343"/>
                  </a:lnTo>
                  <a:cubicBezTo>
                    <a:pt x="41190" y="1123343"/>
                    <a:pt x="26932" y="1117437"/>
                    <a:pt x="16419" y="1106924"/>
                  </a:cubicBezTo>
                  <a:cubicBezTo>
                    <a:pt x="5906" y="1096411"/>
                    <a:pt x="0" y="1082153"/>
                    <a:pt x="0" y="1067285"/>
                  </a:cubicBezTo>
                  <a:lnTo>
                    <a:pt x="0" y="56058"/>
                  </a:lnTo>
                  <a:cubicBezTo>
                    <a:pt x="0" y="25098"/>
                    <a:pt x="25098" y="0"/>
                    <a:pt x="56058" y="0"/>
                  </a:cubicBezTo>
                  <a:close/>
                </a:path>
              </a:pathLst>
            </a:custGeom>
            <a:solidFill>
              <a:srgbClr val="DFDFDF">
                <a:alpha val="49804"/>
              </a:srgbClr>
            </a:solidFill>
            <a:ln w="38100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855050" cy="1161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310285" y="3255683"/>
            <a:ext cx="507920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OBJETIVO GENERAL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923425" y="3255683"/>
            <a:ext cx="66665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OBJETIVOS ESPECIFICOS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85274" y="4230408"/>
            <a:ext cx="6230448" cy="233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Desarrollar un videojuego educativo en Godot que facilite el aprendizaje de fundamentos básicos de programación mediante mecánicas interactivas y gamificación.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930047" y="4038256"/>
            <a:ext cx="8634347" cy="386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Diseñar la narrativa y mecánicas del juego en base a desafíos de programación básica.</a:t>
            </a:r>
          </a:p>
          <a:p>
            <a:pPr algn="l">
              <a:lnSpc>
                <a:spcPts val="2239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Implementar funcionalidades interactivas que permitan resolver ejercicios prácticos y lógicos.</a:t>
            </a:r>
          </a:p>
          <a:p>
            <a:pPr algn="l">
              <a:lnSpc>
                <a:spcPts val="2239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Aplicar metodologías de desarrollo de software para gestionar el proyecto en equipo.</a:t>
            </a:r>
          </a:p>
          <a:p>
            <a:pPr algn="l">
              <a:lnSpc>
                <a:spcPts val="2239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Documentar el proceso de desarrollo y aprendizajes para futuras mejoras.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23472" y="-5945941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0235" y="-6019340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4" y="0"/>
                </a:lnTo>
                <a:lnTo>
                  <a:pt x="15440684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65940" y="530771"/>
            <a:ext cx="1328871" cy="601616"/>
          </a:xfrm>
          <a:custGeom>
            <a:avLst/>
            <a:gdLst/>
            <a:ahLst/>
            <a:cxnLst/>
            <a:rect r="r" b="b" t="t" l="l"/>
            <a:pathLst>
              <a:path h="601616" w="1328871">
                <a:moveTo>
                  <a:pt x="0" y="0"/>
                </a:moveTo>
                <a:lnTo>
                  <a:pt x="1328870" y="0"/>
                </a:lnTo>
                <a:lnTo>
                  <a:pt x="1328870" y="601616"/>
                </a:lnTo>
                <a:lnTo>
                  <a:pt x="0" y="60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68023" y="530771"/>
            <a:ext cx="1788448" cy="809679"/>
          </a:xfrm>
          <a:custGeom>
            <a:avLst/>
            <a:gdLst/>
            <a:ahLst/>
            <a:cxnLst/>
            <a:rect r="r" b="b" t="t" l="l"/>
            <a:pathLst>
              <a:path h="809679" w="1788448">
                <a:moveTo>
                  <a:pt x="0" y="0"/>
                </a:moveTo>
                <a:lnTo>
                  <a:pt x="1788448" y="0"/>
                </a:lnTo>
                <a:lnTo>
                  <a:pt x="1788448" y="809679"/>
                </a:lnTo>
                <a:lnTo>
                  <a:pt x="0" y="809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145323" y="3704958"/>
            <a:ext cx="3830299" cy="933200"/>
          </a:xfrm>
          <a:custGeom>
            <a:avLst/>
            <a:gdLst/>
            <a:ahLst/>
            <a:cxnLst/>
            <a:rect r="r" b="b" t="t" l="l"/>
            <a:pathLst>
              <a:path h="933200" w="3830299">
                <a:moveTo>
                  <a:pt x="3830299" y="0"/>
                </a:moveTo>
                <a:lnTo>
                  <a:pt x="0" y="0"/>
                </a:lnTo>
                <a:lnTo>
                  <a:pt x="0" y="933200"/>
                </a:lnTo>
                <a:lnTo>
                  <a:pt x="3830299" y="933200"/>
                </a:lnTo>
                <a:lnTo>
                  <a:pt x="383029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25606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93064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97489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64947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72877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8" y="0"/>
                </a:lnTo>
                <a:lnTo>
                  <a:pt x="1318418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40335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4" y="0"/>
                </a:lnTo>
                <a:lnTo>
                  <a:pt x="885654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48264" y="6985424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3"/>
                </a:lnTo>
                <a:lnTo>
                  <a:pt x="0" y="2571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15722" y="7694003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95077" y="6985424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3"/>
                </a:lnTo>
                <a:lnTo>
                  <a:pt x="0" y="2571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62535" y="7829467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4" y="0"/>
                </a:lnTo>
                <a:lnTo>
                  <a:pt x="885654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758110" y="7058822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8" y="0"/>
                </a:lnTo>
                <a:lnTo>
                  <a:pt x="1318418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9347" y="7767401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1"/>
                </a:lnTo>
                <a:lnTo>
                  <a:pt x="0" y="1727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86506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80570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45325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141036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19514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764329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57230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473664" y="9088492"/>
            <a:ext cx="3329190" cy="1198508"/>
          </a:xfrm>
          <a:custGeom>
            <a:avLst/>
            <a:gdLst/>
            <a:ahLst/>
            <a:cxnLst/>
            <a:rect r="r" b="b" t="t" l="l"/>
            <a:pathLst>
              <a:path h="1198508" w="3329190">
                <a:moveTo>
                  <a:pt x="0" y="0"/>
                </a:moveTo>
                <a:lnTo>
                  <a:pt x="3329190" y="0"/>
                </a:lnTo>
                <a:lnTo>
                  <a:pt x="3329190" y="1198508"/>
                </a:lnTo>
                <a:lnTo>
                  <a:pt x="0" y="11985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15350602" y="7367863"/>
            <a:ext cx="1908698" cy="2860447"/>
          </a:xfrm>
          <a:custGeom>
            <a:avLst/>
            <a:gdLst/>
            <a:ahLst/>
            <a:cxnLst/>
            <a:rect r="r" b="b" t="t" l="l"/>
            <a:pathLst>
              <a:path h="2860447" w="1908698">
                <a:moveTo>
                  <a:pt x="1908698" y="0"/>
                </a:moveTo>
                <a:lnTo>
                  <a:pt x="0" y="0"/>
                </a:lnTo>
                <a:lnTo>
                  <a:pt x="0" y="2860447"/>
                </a:lnTo>
                <a:lnTo>
                  <a:pt x="1908698" y="2860447"/>
                </a:lnTo>
                <a:lnTo>
                  <a:pt x="190869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0" y="-8657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52000"/>
            </a:blip>
            <a:stretch>
              <a:fillRect l="0" t="-37811" r="0" b="-39965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996892" y="412807"/>
            <a:ext cx="2395833" cy="1084659"/>
          </a:xfrm>
          <a:custGeom>
            <a:avLst/>
            <a:gdLst/>
            <a:ahLst/>
            <a:cxnLst/>
            <a:rect r="r" b="b" t="t" l="l"/>
            <a:pathLst>
              <a:path h="1084659" w="2395833">
                <a:moveTo>
                  <a:pt x="0" y="0"/>
                </a:moveTo>
                <a:lnTo>
                  <a:pt x="2395833" y="0"/>
                </a:lnTo>
                <a:lnTo>
                  <a:pt x="2395833" y="1084659"/>
                </a:lnTo>
                <a:lnTo>
                  <a:pt x="0" y="108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798976" y="412807"/>
            <a:ext cx="2395833" cy="1084659"/>
          </a:xfrm>
          <a:custGeom>
            <a:avLst/>
            <a:gdLst/>
            <a:ahLst/>
            <a:cxnLst/>
            <a:rect r="r" b="b" t="t" l="l"/>
            <a:pathLst>
              <a:path h="1084659" w="2395833">
                <a:moveTo>
                  <a:pt x="0" y="0"/>
                </a:moveTo>
                <a:lnTo>
                  <a:pt x="2395833" y="0"/>
                </a:lnTo>
                <a:lnTo>
                  <a:pt x="2395833" y="1084659"/>
                </a:lnTo>
                <a:lnTo>
                  <a:pt x="0" y="108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6058332" y="650875"/>
            <a:ext cx="571978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599"/>
              </a:lnSpc>
            </a:pPr>
            <a:r>
              <a:rPr lang="en-US" sz="3999" spc="-43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METODOLOGÍA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541027" y="2372169"/>
            <a:ext cx="1188486" cy="1672859"/>
            <a:chOff x="0" y="0"/>
            <a:chExt cx="313017" cy="4405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13017" cy="440588"/>
            </a:xfrm>
            <a:custGeom>
              <a:avLst/>
              <a:gdLst/>
              <a:ahLst/>
              <a:cxnLst/>
              <a:rect r="r" b="b" t="t" l="l"/>
              <a:pathLst>
                <a:path h="440588" w="313017">
                  <a:moveTo>
                    <a:pt x="0" y="0"/>
                  </a:moveTo>
                  <a:lnTo>
                    <a:pt x="313017" y="0"/>
                  </a:lnTo>
                  <a:lnTo>
                    <a:pt x="313017" y="440588"/>
                  </a:lnTo>
                  <a:lnTo>
                    <a:pt x="0" y="440588"/>
                  </a:lnTo>
                  <a:close/>
                </a:path>
              </a:pathLst>
            </a:custGeom>
            <a:solidFill>
              <a:srgbClr val="B0858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313017" cy="478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35" id="35">
            <a:hlinkClick action="ppaction://media"/>
          </p:cNvPr>
          <p:cNvPicPr>
            <a:picLocks noChangeAspect="true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17"/>
          <a:srcRect l="30463" t="0" r="30463" b="0"/>
          <a:stretch>
            <a:fillRect/>
          </a:stretch>
        </p:blipFill>
        <p:spPr>
          <a:xfrm flipH="false" flipV="false" rot="0">
            <a:off x="599742" y="2437629"/>
            <a:ext cx="1071057" cy="1541938"/>
          </a:xfrm>
          <a:prstGeom prst="rect">
            <a:avLst/>
          </a:prstGeom>
        </p:spPr>
      </p:pic>
      <p:sp>
        <p:nvSpPr>
          <p:cNvPr name="Freeform 36" id="36"/>
          <p:cNvSpPr/>
          <p:nvPr/>
        </p:nvSpPr>
        <p:spPr>
          <a:xfrm flipH="false" flipV="false" rot="0">
            <a:off x="0" y="101628"/>
            <a:ext cx="2270541" cy="2270541"/>
          </a:xfrm>
          <a:custGeom>
            <a:avLst/>
            <a:gdLst/>
            <a:ahLst/>
            <a:cxnLst/>
            <a:rect r="r" b="b" t="t" l="l"/>
            <a:pathLst>
              <a:path h="2270541" w="2270541">
                <a:moveTo>
                  <a:pt x="0" y="0"/>
                </a:moveTo>
                <a:lnTo>
                  <a:pt x="2270541" y="0"/>
                </a:lnTo>
                <a:lnTo>
                  <a:pt x="2270541" y="2270541"/>
                </a:lnTo>
                <a:lnTo>
                  <a:pt x="0" y="2270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462457" y="5052858"/>
            <a:ext cx="1345627" cy="1120540"/>
          </a:xfrm>
          <a:custGeom>
            <a:avLst/>
            <a:gdLst/>
            <a:ahLst/>
            <a:cxnLst/>
            <a:rect r="r" b="b" t="t" l="l"/>
            <a:pathLst>
              <a:path h="1120540" w="1345627">
                <a:moveTo>
                  <a:pt x="0" y="0"/>
                </a:moveTo>
                <a:lnTo>
                  <a:pt x="1345627" y="0"/>
                </a:lnTo>
                <a:lnTo>
                  <a:pt x="1345627" y="1120540"/>
                </a:lnTo>
                <a:lnTo>
                  <a:pt x="0" y="112054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3065588" y="1985512"/>
            <a:ext cx="13994884" cy="7571296"/>
            <a:chOff x="0" y="0"/>
            <a:chExt cx="3685895" cy="199408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685896" cy="1994086"/>
            </a:xfrm>
            <a:custGeom>
              <a:avLst/>
              <a:gdLst/>
              <a:ahLst/>
              <a:cxnLst/>
              <a:rect r="r" b="b" t="t" l="l"/>
              <a:pathLst>
                <a:path h="1994086" w="3685896">
                  <a:moveTo>
                    <a:pt x="0" y="0"/>
                  </a:moveTo>
                  <a:lnTo>
                    <a:pt x="3685896" y="0"/>
                  </a:lnTo>
                  <a:lnTo>
                    <a:pt x="3685896" y="1994086"/>
                  </a:lnTo>
                  <a:lnTo>
                    <a:pt x="0" y="1994086"/>
                  </a:lnTo>
                  <a:close/>
                </a:path>
              </a:pathLst>
            </a:custGeom>
            <a:solidFill>
              <a:srgbClr val="DDDDDD">
                <a:alpha val="41961"/>
              </a:srgbClr>
            </a:solidFill>
            <a:ln w="19050" cap="sq">
              <a:solidFill>
                <a:srgbClr val="000000">
                  <a:alpha val="41961"/>
                </a:srgbClr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3685895" cy="2032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649210" y="6909621"/>
            <a:ext cx="1082947" cy="1715560"/>
          </a:xfrm>
          <a:custGeom>
            <a:avLst/>
            <a:gdLst/>
            <a:ahLst/>
            <a:cxnLst/>
            <a:rect r="r" b="b" t="t" l="l"/>
            <a:pathLst>
              <a:path h="1715560" w="1082947">
                <a:moveTo>
                  <a:pt x="0" y="0"/>
                </a:moveTo>
                <a:lnTo>
                  <a:pt x="1082947" y="0"/>
                </a:lnTo>
                <a:lnTo>
                  <a:pt x="1082947" y="1715560"/>
                </a:lnTo>
                <a:lnTo>
                  <a:pt x="0" y="171556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3212020" y="2293107"/>
            <a:ext cx="13440133" cy="746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El proyecto seguirá un modelo en cascada, con las siguientes fases: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1. Análisis de requerimientos: definición de objetivos y funcionalidades.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2. Diseño del sistema: elaboración de diagramas y mecánicas del juego.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3. Implementación: programación en Godot e integración de elementos gráficos.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4. Pruebas: verificación del funcionamiento y validación de la experiencia de usuario.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5. Entrega y documentación: preparación del producto final y presentación de informe técnico.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85698" y="-6017398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93183" y="-5182068"/>
            <a:ext cx="15469068" cy="15469068"/>
          </a:xfrm>
          <a:custGeom>
            <a:avLst/>
            <a:gdLst/>
            <a:ahLst/>
            <a:cxnLst/>
            <a:rect r="r" b="b" t="t" l="l"/>
            <a:pathLst>
              <a:path h="15469068" w="15469068">
                <a:moveTo>
                  <a:pt x="0" y="0"/>
                </a:moveTo>
                <a:lnTo>
                  <a:pt x="15469067" y="0"/>
                </a:lnTo>
                <a:lnTo>
                  <a:pt x="15469067" y="15469068"/>
                </a:lnTo>
                <a:lnTo>
                  <a:pt x="0" y="15469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414837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4112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39776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13888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1654" y="8852691"/>
            <a:ext cx="2961528" cy="861535"/>
          </a:xfrm>
          <a:custGeom>
            <a:avLst/>
            <a:gdLst/>
            <a:ahLst/>
            <a:cxnLst/>
            <a:rect r="r" b="b" t="t" l="l"/>
            <a:pathLst>
              <a:path h="861535" w="2961528">
                <a:moveTo>
                  <a:pt x="0" y="0"/>
                </a:moveTo>
                <a:lnTo>
                  <a:pt x="2961529" y="0"/>
                </a:lnTo>
                <a:lnTo>
                  <a:pt x="2961529" y="861535"/>
                </a:lnTo>
                <a:lnTo>
                  <a:pt x="0" y="861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70814" y="8852691"/>
            <a:ext cx="2961528" cy="861535"/>
          </a:xfrm>
          <a:custGeom>
            <a:avLst/>
            <a:gdLst/>
            <a:ahLst/>
            <a:cxnLst/>
            <a:rect r="r" b="b" t="t" l="l"/>
            <a:pathLst>
              <a:path h="861535" w="2961528">
                <a:moveTo>
                  <a:pt x="0" y="0"/>
                </a:moveTo>
                <a:lnTo>
                  <a:pt x="2961528" y="0"/>
                </a:lnTo>
                <a:lnTo>
                  <a:pt x="2961528" y="861535"/>
                </a:lnTo>
                <a:lnTo>
                  <a:pt x="0" y="861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54985" y="8852691"/>
            <a:ext cx="2961528" cy="861535"/>
          </a:xfrm>
          <a:custGeom>
            <a:avLst/>
            <a:gdLst/>
            <a:ahLst/>
            <a:cxnLst/>
            <a:rect r="r" b="b" t="t" l="l"/>
            <a:pathLst>
              <a:path h="861535" w="2961528">
                <a:moveTo>
                  <a:pt x="0" y="0"/>
                </a:moveTo>
                <a:lnTo>
                  <a:pt x="2961529" y="0"/>
                </a:lnTo>
                <a:lnTo>
                  <a:pt x="2961529" y="861535"/>
                </a:lnTo>
                <a:lnTo>
                  <a:pt x="0" y="861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35268" y="8852691"/>
            <a:ext cx="2961528" cy="861535"/>
          </a:xfrm>
          <a:custGeom>
            <a:avLst/>
            <a:gdLst/>
            <a:ahLst/>
            <a:cxnLst/>
            <a:rect r="r" b="b" t="t" l="l"/>
            <a:pathLst>
              <a:path h="861535" w="2961528">
                <a:moveTo>
                  <a:pt x="0" y="0"/>
                </a:moveTo>
                <a:lnTo>
                  <a:pt x="2961528" y="0"/>
                </a:lnTo>
                <a:lnTo>
                  <a:pt x="2961528" y="861535"/>
                </a:lnTo>
                <a:lnTo>
                  <a:pt x="0" y="861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00559" y="8431350"/>
            <a:ext cx="2688177" cy="1275662"/>
          </a:xfrm>
          <a:custGeom>
            <a:avLst/>
            <a:gdLst/>
            <a:ahLst/>
            <a:cxnLst/>
            <a:rect r="r" b="b" t="t" l="l"/>
            <a:pathLst>
              <a:path h="1275662" w="2688177">
                <a:moveTo>
                  <a:pt x="0" y="0"/>
                </a:moveTo>
                <a:lnTo>
                  <a:pt x="2688177" y="0"/>
                </a:lnTo>
                <a:lnTo>
                  <a:pt x="2688177" y="1275663"/>
                </a:lnTo>
                <a:lnTo>
                  <a:pt x="0" y="1275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37906" y="8466783"/>
            <a:ext cx="2688177" cy="1275662"/>
          </a:xfrm>
          <a:custGeom>
            <a:avLst/>
            <a:gdLst/>
            <a:ahLst/>
            <a:cxnLst/>
            <a:rect r="r" b="b" t="t" l="l"/>
            <a:pathLst>
              <a:path h="1275662" w="2688177">
                <a:moveTo>
                  <a:pt x="0" y="0"/>
                </a:moveTo>
                <a:lnTo>
                  <a:pt x="2688177" y="0"/>
                </a:lnTo>
                <a:lnTo>
                  <a:pt x="2688177" y="1275663"/>
                </a:lnTo>
                <a:lnTo>
                  <a:pt x="0" y="1275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50876" y="8463690"/>
            <a:ext cx="2688177" cy="1275662"/>
          </a:xfrm>
          <a:custGeom>
            <a:avLst/>
            <a:gdLst/>
            <a:ahLst/>
            <a:cxnLst/>
            <a:rect r="r" b="b" t="t" l="l"/>
            <a:pathLst>
              <a:path h="1275662" w="2688177">
                <a:moveTo>
                  <a:pt x="0" y="0"/>
                </a:moveTo>
                <a:lnTo>
                  <a:pt x="2688177" y="0"/>
                </a:lnTo>
                <a:lnTo>
                  <a:pt x="2688177" y="1275662"/>
                </a:lnTo>
                <a:lnTo>
                  <a:pt x="0" y="1275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66876" y="546323"/>
            <a:ext cx="3959812" cy="964754"/>
          </a:xfrm>
          <a:custGeom>
            <a:avLst/>
            <a:gdLst/>
            <a:ahLst/>
            <a:cxnLst/>
            <a:rect r="r" b="b" t="t" l="l"/>
            <a:pathLst>
              <a:path h="964754" w="3959812">
                <a:moveTo>
                  <a:pt x="0" y="0"/>
                </a:moveTo>
                <a:lnTo>
                  <a:pt x="3959812" y="0"/>
                </a:lnTo>
                <a:lnTo>
                  <a:pt x="3959812" y="964754"/>
                </a:lnTo>
                <a:lnTo>
                  <a:pt x="0" y="9647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019955" y="477539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39" y="0"/>
                </a:lnTo>
                <a:lnTo>
                  <a:pt x="2210639" y="1000817"/>
                </a:lnTo>
                <a:lnTo>
                  <a:pt x="0" y="10008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254401" y="-454494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39" y="0"/>
                </a:lnTo>
                <a:lnTo>
                  <a:pt x="2210639" y="1000817"/>
                </a:lnTo>
                <a:lnTo>
                  <a:pt x="0" y="10008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90901" y="6664244"/>
            <a:ext cx="2402257" cy="2320755"/>
          </a:xfrm>
          <a:custGeom>
            <a:avLst/>
            <a:gdLst/>
            <a:ahLst/>
            <a:cxnLst/>
            <a:rect r="r" b="b" t="t" l="l"/>
            <a:pathLst>
              <a:path h="2320755" w="2402257">
                <a:moveTo>
                  <a:pt x="0" y="0"/>
                </a:moveTo>
                <a:lnTo>
                  <a:pt x="2402257" y="0"/>
                </a:lnTo>
                <a:lnTo>
                  <a:pt x="2402257" y="2320756"/>
                </a:lnTo>
                <a:lnTo>
                  <a:pt x="0" y="23207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-351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232205" y="7568495"/>
            <a:ext cx="1327303" cy="2282962"/>
          </a:xfrm>
          <a:custGeom>
            <a:avLst/>
            <a:gdLst/>
            <a:ahLst/>
            <a:cxnLst/>
            <a:rect r="r" b="b" t="t" l="l"/>
            <a:pathLst>
              <a:path h="2282962" w="1327303">
                <a:moveTo>
                  <a:pt x="0" y="0"/>
                </a:moveTo>
                <a:lnTo>
                  <a:pt x="1327303" y="0"/>
                </a:lnTo>
                <a:lnTo>
                  <a:pt x="1327303" y="2282962"/>
                </a:lnTo>
                <a:lnTo>
                  <a:pt x="0" y="22829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352419" y="6614461"/>
            <a:ext cx="2402257" cy="2320755"/>
          </a:xfrm>
          <a:custGeom>
            <a:avLst/>
            <a:gdLst/>
            <a:ahLst/>
            <a:cxnLst/>
            <a:rect r="r" b="b" t="t" l="l"/>
            <a:pathLst>
              <a:path h="2320755" w="2402257">
                <a:moveTo>
                  <a:pt x="0" y="0"/>
                </a:moveTo>
                <a:lnTo>
                  <a:pt x="2402256" y="0"/>
                </a:lnTo>
                <a:lnTo>
                  <a:pt x="2402256" y="2320755"/>
                </a:lnTo>
                <a:lnTo>
                  <a:pt x="0" y="23207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-3511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638745" y="7454837"/>
            <a:ext cx="1393383" cy="2396619"/>
          </a:xfrm>
          <a:custGeom>
            <a:avLst/>
            <a:gdLst/>
            <a:ahLst/>
            <a:cxnLst/>
            <a:rect r="r" b="b" t="t" l="l"/>
            <a:pathLst>
              <a:path h="2396619" w="1393383">
                <a:moveTo>
                  <a:pt x="0" y="0"/>
                </a:moveTo>
                <a:lnTo>
                  <a:pt x="1393384" y="0"/>
                </a:lnTo>
                <a:lnTo>
                  <a:pt x="1393384" y="2396620"/>
                </a:lnTo>
                <a:lnTo>
                  <a:pt x="0" y="239662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335749" y="6614461"/>
            <a:ext cx="2402257" cy="2320755"/>
          </a:xfrm>
          <a:custGeom>
            <a:avLst/>
            <a:gdLst/>
            <a:ahLst/>
            <a:cxnLst/>
            <a:rect r="r" b="b" t="t" l="l"/>
            <a:pathLst>
              <a:path h="2320755" w="2402257">
                <a:moveTo>
                  <a:pt x="0" y="0"/>
                </a:moveTo>
                <a:lnTo>
                  <a:pt x="2402257" y="0"/>
                </a:lnTo>
                <a:lnTo>
                  <a:pt x="2402257" y="2320755"/>
                </a:lnTo>
                <a:lnTo>
                  <a:pt x="0" y="23207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-351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786822" y="7586731"/>
            <a:ext cx="1316701" cy="2264726"/>
          </a:xfrm>
          <a:custGeom>
            <a:avLst/>
            <a:gdLst/>
            <a:ahLst/>
            <a:cxnLst/>
            <a:rect r="r" b="b" t="t" l="l"/>
            <a:pathLst>
              <a:path h="2264726" w="1316701">
                <a:moveTo>
                  <a:pt x="0" y="0"/>
                </a:moveTo>
                <a:lnTo>
                  <a:pt x="1316701" y="0"/>
                </a:lnTo>
                <a:lnTo>
                  <a:pt x="1316701" y="2264726"/>
                </a:lnTo>
                <a:lnTo>
                  <a:pt x="0" y="226472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82768" y="1702944"/>
            <a:ext cx="17800069" cy="4911517"/>
            <a:chOff x="0" y="0"/>
            <a:chExt cx="4688084" cy="129356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88084" cy="1293568"/>
            </a:xfrm>
            <a:custGeom>
              <a:avLst/>
              <a:gdLst/>
              <a:ahLst/>
              <a:cxnLst/>
              <a:rect r="r" b="b" t="t" l="l"/>
              <a:pathLst>
                <a:path h="1293568" w="4688084">
                  <a:moveTo>
                    <a:pt x="22182" y="0"/>
                  </a:moveTo>
                  <a:lnTo>
                    <a:pt x="4665902" y="0"/>
                  </a:lnTo>
                  <a:cubicBezTo>
                    <a:pt x="4671785" y="0"/>
                    <a:pt x="4677427" y="2337"/>
                    <a:pt x="4681587" y="6497"/>
                  </a:cubicBezTo>
                  <a:cubicBezTo>
                    <a:pt x="4685747" y="10657"/>
                    <a:pt x="4688084" y="16299"/>
                    <a:pt x="4688084" y="22182"/>
                  </a:cubicBezTo>
                  <a:lnTo>
                    <a:pt x="4688084" y="1271386"/>
                  </a:lnTo>
                  <a:cubicBezTo>
                    <a:pt x="4688084" y="1277269"/>
                    <a:pt x="4685747" y="1282911"/>
                    <a:pt x="4681587" y="1287071"/>
                  </a:cubicBezTo>
                  <a:cubicBezTo>
                    <a:pt x="4677427" y="1291231"/>
                    <a:pt x="4671785" y="1293568"/>
                    <a:pt x="4665902" y="1293568"/>
                  </a:cubicBezTo>
                  <a:lnTo>
                    <a:pt x="22182" y="1293568"/>
                  </a:lnTo>
                  <a:cubicBezTo>
                    <a:pt x="16299" y="1293568"/>
                    <a:pt x="10657" y="1291231"/>
                    <a:pt x="6497" y="1287071"/>
                  </a:cubicBezTo>
                  <a:cubicBezTo>
                    <a:pt x="2337" y="1282911"/>
                    <a:pt x="0" y="1277269"/>
                    <a:pt x="0" y="1271386"/>
                  </a:cubicBezTo>
                  <a:lnTo>
                    <a:pt x="0" y="22182"/>
                  </a:lnTo>
                  <a:cubicBezTo>
                    <a:pt x="0" y="16299"/>
                    <a:pt x="2337" y="10657"/>
                    <a:pt x="6497" y="6497"/>
                  </a:cubicBezTo>
                  <a:cubicBezTo>
                    <a:pt x="10657" y="2337"/>
                    <a:pt x="16299" y="0"/>
                    <a:pt x="22182" y="0"/>
                  </a:cubicBezTo>
                  <a:close/>
                </a:path>
              </a:pathLst>
            </a:custGeom>
            <a:solidFill>
              <a:srgbClr val="DFDFDF">
                <a:alpha val="53725"/>
              </a:srgbClr>
            </a:solidFill>
            <a:ln w="38100" cap="rnd">
              <a:solidFill>
                <a:srgbClr val="000000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688084" cy="1331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49097" y="4202656"/>
            <a:ext cx="17488122" cy="2164155"/>
          </a:xfrm>
          <a:custGeom>
            <a:avLst/>
            <a:gdLst/>
            <a:ahLst/>
            <a:cxnLst/>
            <a:rect r="r" b="b" t="t" l="l"/>
            <a:pathLst>
              <a:path h="2164155" w="17488122">
                <a:moveTo>
                  <a:pt x="0" y="0"/>
                </a:moveTo>
                <a:lnTo>
                  <a:pt x="17488122" y="0"/>
                </a:lnTo>
                <a:lnTo>
                  <a:pt x="17488122" y="2164155"/>
                </a:lnTo>
                <a:lnTo>
                  <a:pt x="0" y="216415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4754675" y="793323"/>
            <a:ext cx="807869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sz="4499" spc="-49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CRONOGRAMA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57092" y="7746263"/>
            <a:ext cx="992911" cy="441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"/>
              </a:lnSpc>
            </a:pPr>
            <a:r>
              <a:rPr lang="en-US" sz="124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Kevin Lagos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66248" y="7796047"/>
            <a:ext cx="1651563" cy="441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"/>
              </a:lnSpc>
            </a:pPr>
            <a:r>
              <a:rPr lang="en-US" sz="124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Sergio Martínez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40422" y="7746263"/>
            <a:ext cx="992911" cy="441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"/>
              </a:lnSpc>
            </a:pPr>
            <a:r>
              <a:rPr lang="en-US" sz="124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Apolo Ocampo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53547" y="1907765"/>
            <a:ext cx="14237998" cy="199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Fase 1 (Semanas 1–4): análisis de requerimientos y planificación.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Fase 2 (Semanas 5–12): diseño, implementación y desarrollo de funcionalidades.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Fase 3 (Semanas 13–18): pruebas, validación, documentación y presentación.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7620" y="2241140"/>
            <a:ext cx="2587932" cy="133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duración aproximada de 18 semanas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96683" y="-5670684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0138" y="-5162341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4"/>
                </a:lnTo>
                <a:lnTo>
                  <a:pt x="0" y="1544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6506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570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5325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41036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9514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64329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7230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87568" y="162899"/>
            <a:ext cx="2213702" cy="1002203"/>
          </a:xfrm>
          <a:custGeom>
            <a:avLst/>
            <a:gdLst/>
            <a:ahLst/>
            <a:cxnLst/>
            <a:rect r="r" b="b" t="t" l="l"/>
            <a:pathLst>
              <a:path h="1002203" w="2213702">
                <a:moveTo>
                  <a:pt x="0" y="0"/>
                </a:moveTo>
                <a:lnTo>
                  <a:pt x="2213702" y="0"/>
                </a:lnTo>
                <a:lnTo>
                  <a:pt x="2213702" y="1002203"/>
                </a:lnTo>
                <a:lnTo>
                  <a:pt x="0" y="1002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22523" y="3614986"/>
            <a:ext cx="2213702" cy="1002203"/>
          </a:xfrm>
          <a:custGeom>
            <a:avLst/>
            <a:gdLst/>
            <a:ahLst/>
            <a:cxnLst/>
            <a:rect r="r" b="b" t="t" l="l"/>
            <a:pathLst>
              <a:path h="1002203" w="2213702">
                <a:moveTo>
                  <a:pt x="0" y="0"/>
                </a:moveTo>
                <a:lnTo>
                  <a:pt x="2213702" y="0"/>
                </a:lnTo>
                <a:lnTo>
                  <a:pt x="2213702" y="1002203"/>
                </a:lnTo>
                <a:lnTo>
                  <a:pt x="0" y="1002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4" y="2816218"/>
            <a:ext cx="4113521" cy="1002203"/>
          </a:xfrm>
          <a:custGeom>
            <a:avLst/>
            <a:gdLst/>
            <a:ahLst/>
            <a:cxnLst/>
            <a:rect r="r" b="b" t="t" l="l"/>
            <a:pathLst>
              <a:path h="1002203" w="4113521">
                <a:moveTo>
                  <a:pt x="4113521" y="0"/>
                </a:moveTo>
                <a:lnTo>
                  <a:pt x="0" y="0"/>
                </a:lnTo>
                <a:lnTo>
                  <a:pt x="0" y="1002203"/>
                </a:lnTo>
                <a:lnTo>
                  <a:pt x="4113521" y="1002203"/>
                </a:lnTo>
                <a:lnTo>
                  <a:pt x="411352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82027" y="0"/>
            <a:ext cx="4073361" cy="992419"/>
          </a:xfrm>
          <a:custGeom>
            <a:avLst/>
            <a:gdLst/>
            <a:ahLst/>
            <a:cxnLst/>
            <a:rect r="r" b="b" t="t" l="l"/>
            <a:pathLst>
              <a:path h="992419" w="4073361">
                <a:moveTo>
                  <a:pt x="0" y="0"/>
                </a:moveTo>
                <a:lnTo>
                  <a:pt x="4073361" y="0"/>
                </a:lnTo>
                <a:lnTo>
                  <a:pt x="4073361" y="992419"/>
                </a:lnTo>
                <a:lnTo>
                  <a:pt x="0" y="992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5598" y="2816218"/>
            <a:ext cx="2213702" cy="1002203"/>
          </a:xfrm>
          <a:custGeom>
            <a:avLst/>
            <a:gdLst/>
            <a:ahLst/>
            <a:cxnLst/>
            <a:rect r="r" b="b" t="t" l="l"/>
            <a:pathLst>
              <a:path h="1002203" w="2213702">
                <a:moveTo>
                  <a:pt x="0" y="0"/>
                </a:moveTo>
                <a:lnTo>
                  <a:pt x="2213702" y="0"/>
                </a:lnTo>
                <a:lnTo>
                  <a:pt x="2213702" y="1002203"/>
                </a:lnTo>
                <a:lnTo>
                  <a:pt x="0" y="1002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938747" y="2816218"/>
            <a:ext cx="2213702" cy="1002203"/>
          </a:xfrm>
          <a:custGeom>
            <a:avLst/>
            <a:gdLst/>
            <a:ahLst/>
            <a:cxnLst/>
            <a:rect r="r" b="b" t="t" l="l"/>
            <a:pathLst>
              <a:path h="1002203" w="2213702">
                <a:moveTo>
                  <a:pt x="2213702" y="0"/>
                </a:moveTo>
                <a:lnTo>
                  <a:pt x="0" y="0"/>
                </a:lnTo>
                <a:lnTo>
                  <a:pt x="0" y="1002203"/>
                </a:lnTo>
                <a:lnTo>
                  <a:pt x="2213702" y="1002203"/>
                </a:lnTo>
                <a:lnTo>
                  <a:pt x="221370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3999"/>
            </a:blip>
            <a:stretch>
              <a:fillRect l="0" t="-37811" r="0" b="-39965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17179" y="162899"/>
            <a:ext cx="17619046" cy="9819952"/>
            <a:chOff x="0" y="0"/>
            <a:chExt cx="4640407" cy="25863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40407" cy="2586325"/>
            </a:xfrm>
            <a:custGeom>
              <a:avLst/>
              <a:gdLst/>
              <a:ahLst/>
              <a:cxnLst/>
              <a:rect r="r" b="b" t="t" l="l"/>
              <a:pathLst>
                <a:path h="2586325" w="4640407">
                  <a:moveTo>
                    <a:pt x="0" y="0"/>
                  </a:moveTo>
                  <a:lnTo>
                    <a:pt x="4640407" y="0"/>
                  </a:lnTo>
                  <a:lnTo>
                    <a:pt x="4640407" y="2586325"/>
                  </a:lnTo>
                  <a:lnTo>
                    <a:pt x="0" y="2586325"/>
                  </a:lnTo>
                  <a:close/>
                </a:path>
              </a:pathLst>
            </a:custGeom>
            <a:solidFill>
              <a:srgbClr val="DDDDD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40407" cy="2624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1" id="21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393" t="0" r="393" b="2856"/>
          <a:stretch>
            <a:fillRect/>
          </a:stretch>
        </p:blipFill>
        <p:spPr>
          <a:xfrm flipH="false" flipV="false" rot="0">
            <a:off x="711724" y="428653"/>
            <a:ext cx="16864551" cy="9288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DAGzAKzwBV8</dc:identifier>
  <dcterms:modified xsi:type="dcterms:W3CDTF">2011-08-01T06:04:30Z</dcterms:modified>
  <cp:revision>1</cp:revision>
  <dc:title>Duoc Uc</dc:title>
</cp:coreProperties>
</file>